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076" r:id="rId3"/>
    <p:sldId id="2074" r:id="rId4"/>
    <p:sldId id="2015" r:id="rId5"/>
    <p:sldId id="2075" r:id="rId6"/>
    <p:sldId id="1970" r:id="rId7"/>
    <p:sldId id="2043" r:id="rId8"/>
    <p:sldId id="2031" r:id="rId9"/>
    <p:sldId id="2032" r:id="rId10"/>
    <p:sldId id="2033" r:id="rId11"/>
    <p:sldId id="2034" r:id="rId12"/>
    <p:sldId id="2036" r:id="rId13"/>
    <p:sldId id="319" r:id="rId14"/>
    <p:sldId id="2080" r:id="rId15"/>
    <p:sldId id="20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2"/>
    <p:restoredTop sz="91463"/>
  </p:normalViewPr>
  <p:slideViewPr>
    <p:cSldViewPr snapToGrid="0">
      <p:cViewPr varScale="1">
        <p:scale>
          <a:sx n="76" d="100"/>
          <a:sy n="76"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05A83-37E1-664C-A8BA-34D4E32B58A2}"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3FA21-73EE-7D48-956F-DD5B4A0938DC}" type="slidenum">
              <a:rPr lang="en-US" smtClean="0"/>
              <a:t>‹#›</a:t>
            </a:fld>
            <a:endParaRPr lang="en-US"/>
          </a:p>
        </p:txBody>
      </p:sp>
    </p:spTree>
    <p:extLst>
      <p:ext uri="{BB962C8B-B14F-4D97-AF65-F5344CB8AC3E}">
        <p14:creationId xmlns:p14="http://schemas.microsoft.com/office/powerpoint/2010/main" val="404891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4</a:t>
            </a:fld>
            <a:endParaRPr lang="en-US"/>
          </a:p>
        </p:txBody>
      </p:sp>
    </p:spTree>
    <p:extLst>
      <p:ext uri="{BB962C8B-B14F-4D97-AF65-F5344CB8AC3E}">
        <p14:creationId xmlns:p14="http://schemas.microsoft.com/office/powerpoint/2010/main" val="296532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5BB9-31F6-F7A1-C244-CEAD0080B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5527B-A5F7-B64A-E7A1-696209B6C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C5946-A04C-AF7A-1159-7B0F8FE6B9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81737-F0D2-99C4-875A-9F5CA5C0314D}"/>
              </a:ext>
            </a:extLst>
          </p:cNvPr>
          <p:cNvSpPr>
            <a:spLocks noGrp="1"/>
          </p:cNvSpPr>
          <p:nvPr>
            <p:ph type="sldNum" sz="quarter" idx="5"/>
          </p:nvPr>
        </p:nvSpPr>
        <p:spPr/>
        <p:txBody>
          <a:bodyPr/>
          <a:lstStyle/>
          <a:p>
            <a:fld id="{2F83FA21-73EE-7D48-956F-DD5B4A0938DC}" type="slidenum">
              <a:rPr lang="en-US" smtClean="0"/>
              <a:t>5</a:t>
            </a:fld>
            <a:endParaRPr lang="en-US"/>
          </a:p>
        </p:txBody>
      </p:sp>
    </p:spTree>
    <p:extLst>
      <p:ext uri="{BB962C8B-B14F-4D97-AF65-F5344CB8AC3E}">
        <p14:creationId xmlns:p14="http://schemas.microsoft.com/office/powerpoint/2010/main" val="3127302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A8DC-1056-CBD1-EAC3-B6BB2D552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A60490-57DA-7D1D-2F05-A63A1F230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077CF6-A812-8638-9521-43D23CE384E3}"/>
              </a:ext>
            </a:extLst>
          </p:cNvPr>
          <p:cNvSpPr>
            <a:spLocks noGrp="1"/>
          </p:cNvSpPr>
          <p:nvPr>
            <p:ph type="dt" sz="half" idx="10"/>
          </p:nvPr>
        </p:nvSpPr>
        <p:spPr/>
        <p:txBody>
          <a:bodyPr/>
          <a:lstStyle/>
          <a:p>
            <a:fld id="{75DD0B30-2029-F941-A117-4690877D4EBD}" type="datetimeFigureOut">
              <a:rPr lang="en-US" smtClean="0"/>
              <a:t>4/4/2025</a:t>
            </a:fld>
            <a:endParaRPr lang="en-US"/>
          </a:p>
        </p:txBody>
      </p:sp>
      <p:sp>
        <p:nvSpPr>
          <p:cNvPr id="5" name="Footer Placeholder 4">
            <a:extLst>
              <a:ext uri="{FF2B5EF4-FFF2-40B4-BE49-F238E27FC236}">
                <a16:creationId xmlns:a16="http://schemas.microsoft.com/office/drawing/2014/main" id="{BF890BD9-3024-E639-2BE5-C28140761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B050C-4A69-D490-BD24-593338AD1715}"/>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405842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BCD-79D8-7CF2-F88E-76A3101DE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81C2A7-DE74-F308-C612-6198C075F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6B88C-A664-782E-83F9-9570E4A51B80}"/>
              </a:ext>
            </a:extLst>
          </p:cNvPr>
          <p:cNvSpPr>
            <a:spLocks noGrp="1"/>
          </p:cNvSpPr>
          <p:nvPr>
            <p:ph type="dt" sz="half" idx="10"/>
          </p:nvPr>
        </p:nvSpPr>
        <p:spPr/>
        <p:txBody>
          <a:bodyPr/>
          <a:lstStyle/>
          <a:p>
            <a:fld id="{75DD0B30-2029-F941-A117-4690877D4EBD}" type="datetimeFigureOut">
              <a:rPr lang="en-US" smtClean="0"/>
              <a:t>4/4/2025</a:t>
            </a:fld>
            <a:endParaRPr lang="en-US"/>
          </a:p>
        </p:txBody>
      </p:sp>
      <p:sp>
        <p:nvSpPr>
          <p:cNvPr id="5" name="Footer Placeholder 4">
            <a:extLst>
              <a:ext uri="{FF2B5EF4-FFF2-40B4-BE49-F238E27FC236}">
                <a16:creationId xmlns:a16="http://schemas.microsoft.com/office/drawing/2014/main" id="{59AFA74E-D578-890B-7DE8-6BCCA035A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DCB48-C7DF-C08F-C1BA-3C66A7ECCE6F}"/>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9281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E4DFC-7B56-D877-995E-6EF16005B9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1F312-6819-2ABE-F7F9-C620744AEB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8060D-D126-59AA-5356-97CE13D87605}"/>
              </a:ext>
            </a:extLst>
          </p:cNvPr>
          <p:cNvSpPr>
            <a:spLocks noGrp="1"/>
          </p:cNvSpPr>
          <p:nvPr>
            <p:ph type="dt" sz="half" idx="10"/>
          </p:nvPr>
        </p:nvSpPr>
        <p:spPr/>
        <p:txBody>
          <a:bodyPr/>
          <a:lstStyle/>
          <a:p>
            <a:fld id="{75DD0B30-2029-F941-A117-4690877D4EBD}" type="datetimeFigureOut">
              <a:rPr lang="en-US" smtClean="0"/>
              <a:t>4/4/2025</a:t>
            </a:fld>
            <a:endParaRPr lang="en-US"/>
          </a:p>
        </p:txBody>
      </p:sp>
      <p:sp>
        <p:nvSpPr>
          <p:cNvPr id="5" name="Footer Placeholder 4">
            <a:extLst>
              <a:ext uri="{FF2B5EF4-FFF2-40B4-BE49-F238E27FC236}">
                <a16:creationId xmlns:a16="http://schemas.microsoft.com/office/drawing/2014/main" id="{084295E2-8A2C-3D20-6A44-694BB3D1F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2E8D4-5294-00C5-E550-4F5C0B385D6C}"/>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134243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E02B-E1AD-A76D-2378-151A8713BD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2AE17-2A4D-5EE8-DC5D-7627796522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E9359-CAE2-19D9-6D4E-D14100B84738}"/>
              </a:ext>
            </a:extLst>
          </p:cNvPr>
          <p:cNvSpPr>
            <a:spLocks noGrp="1"/>
          </p:cNvSpPr>
          <p:nvPr>
            <p:ph type="dt" sz="half" idx="10"/>
          </p:nvPr>
        </p:nvSpPr>
        <p:spPr/>
        <p:txBody>
          <a:bodyPr/>
          <a:lstStyle/>
          <a:p>
            <a:fld id="{75DD0B30-2029-F941-A117-4690877D4EBD}" type="datetimeFigureOut">
              <a:rPr lang="en-US" smtClean="0"/>
              <a:t>4/4/2025</a:t>
            </a:fld>
            <a:endParaRPr lang="en-US"/>
          </a:p>
        </p:txBody>
      </p:sp>
      <p:sp>
        <p:nvSpPr>
          <p:cNvPr id="5" name="Footer Placeholder 4">
            <a:extLst>
              <a:ext uri="{FF2B5EF4-FFF2-40B4-BE49-F238E27FC236}">
                <a16:creationId xmlns:a16="http://schemas.microsoft.com/office/drawing/2014/main" id="{A827A87A-3BF1-369B-28C7-DB104B6D3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88463-E050-4C2E-E3A6-286228E43AED}"/>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101466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CC67-CC4D-937A-CB1A-14F89366E3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C09F95-ADFA-D553-2042-5E8B02B82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734950-BFF7-64B3-E221-0A44C63737E5}"/>
              </a:ext>
            </a:extLst>
          </p:cNvPr>
          <p:cNvSpPr>
            <a:spLocks noGrp="1"/>
          </p:cNvSpPr>
          <p:nvPr>
            <p:ph type="dt" sz="half" idx="10"/>
          </p:nvPr>
        </p:nvSpPr>
        <p:spPr/>
        <p:txBody>
          <a:bodyPr/>
          <a:lstStyle/>
          <a:p>
            <a:fld id="{75DD0B30-2029-F941-A117-4690877D4EBD}" type="datetimeFigureOut">
              <a:rPr lang="en-US" smtClean="0"/>
              <a:t>4/4/2025</a:t>
            </a:fld>
            <a:endParaRPr lang="en-US"/>
          </a:p>
        </p:txBody>
      </p:sp>
      <p:sp>
        <p:nvSpPr>
          <p:cNvPr id="5" name="Footer Placeholder 4">
            <a:extLst>
              <a:ext uri="{FF2B5EF4-FFF2-40B4-BE49-F238E27FC236}">
                <a16:creationId xmlns:a16="http://schemas.microsoft.com/office/drawing/2014/main" id="{97630626-8042-F897-E6EF-AD7F977C3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1C7CB-600D-5542-DD99-737FBBCDCE0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389663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1A1C-D450-AFBD-CD2C-02433C8A9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E4C57-F948-2374-1F4A-3DA94E5CAC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5397A-C738-6C4C-EE68-00833D5A23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E7DA73-C952-BEE3-1F97-93A2AE58076B}"/>
              </a:ext>
            </a:extLst>
          </p:cNvPr>
          <p:cNvSpPr>
            <a:spLocks noGrp="1"/>
          </p:cNvSpPr>
          <p:nvPr>
            <p:ph type="dt" sz="half" idx="10"/>
          </p:nvPr>
        </p:nvSpPr>
        <p:spPr/>
        <p:txBody>
          <a:bodyPr/>
          <a:lstStyle/>
          <a:p>
            <a:fld id="{75DD0B30-2029-F941-A117-4690877D4EBD}" type="datetimeFigureOut">
              <a:rPr lang="en-US" smtClean="0"/>
              <a:t>4/4/2025</a:t>
            </a:fld>
            <a:endParaRPr lang="en-US"/>
          </a:p>
        </p:txBody>
      </p:sp>
      <p:sp>
        <p:nvSpPr>
          <p:cNvPr id="6" name="Footer Placeholder 5">
            <a:extLst>
              <a:ext uri="{FF2B5EF4-FFF2-40B4-BE49-F238E27FC236}">
                <a16:creationId xmlns:a16="http://schemas.microsoft.com/office/drawing/2014/main" id="{6DAD5F2E-0B93-4F94-D320-14B20E4AC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4A94E-D52E-A219-47C0-98AA3ABE8D2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51413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0B38-1590-D42A-06AD-5E778EEAC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552179-CDCA-50C6-7B41-C84FCE984F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BD253A-99F9-EBD2-347B-D4533DCF79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87774F-8FB4-7D59-D920-1235AE6D69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702B73-2938-BCE3-C573-92C3CA6BB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BECA2B-89C8-FC60-744E-035534D41EBC}"/>
              </a:ext>
            </a:extLst>
          </p:cNvPr>
          <p:cNvSpPr>
            <a:spLocks noGrp="1"/>
          </p:cNvSpPr>
          <p:nvPr>
            <p:ph type="dt" sz="half" idx="10"/>
          </p:nvPr>
        </p:nvSpPr>
        <p:spPr/>
        <p:txBody>
          <a:bodyPr/>
          <a:lstStyle/>
          <a:p>
            <a:fld id="{75DD0B30-2029-F941-A117-4690877D4EBD}" type="datetimeFigureOut">
              <a:rPr lang="en-US" smtClean="0"/>
              <a:t>4/4/2025</a:t>
            </a:fld>
            <a:endParaRPr lang="en-US"/>
          </a:p>
        </p:txBody>
      </p:sp>
      <p:sp>
        <p:nvSpPr>
          <p:cNvPr id="8" name="Footer Placeholder 7">
            <a:extLst>
              <a:ext uri="{FF2B5EF4-FFF2-40B4-BE49-F238E27FC236}">
                <a16:creationId xmlns:a16="http://schemas.microsoft.com/office/drawing/2014/main" id="{47A9C5CA-A01F-8636-E623-7DB9ED6633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93E39A-545D-036C-B6AD-E0C85671F125}"/>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52707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9102-871D-ED73-7525-972FB1FF9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3DEDFE-3894-C87B-0A50-535A5E9C183E}"/>
              </a:ext>
            </a:extLst>
          </p:cNvPr>
          <p:cNvSpPr>
            <a:spLocks noGrp="1"/>
          </p:cNvSpPr>
          <p:nvPr>
            <p:ph type="dt" sz="half" idx="10"/>
          </p:nvPr>
        </p:nvSpPr>
        <p:spPr/>
        <p:txBody>
          <a:bodyPr/>
          <a:lstStyle/>
          <a:p>
            <a:fld id="{75DD0B30-2029-F941-A117-4690877D4EBD}" type="datetimeFigureOut">
              <a:rPr lang="en-US" smtClean="0"/>
              <a:t>4/4/2025</a:t>
            </a:fld>
            <a:endParaRPr lang="en-US"/>
          </a:p>
        </p:txBody>
      </p:sp>
      <p:sp>
        <p:nvSpPr>
          <p:cNvPr id="4" name="Footer Placeholder 3">
            <a:extLst>
              <a:ext uri="{FF2B5EF4-FFF2-40B4-BE49-F238E27FC236}">
                <a16:creationId xmlns:a16="http://schemas.microsoft.com/office/drawing/2014/main" id="{5FA3A40C-37F2-8D9B-F72D-EC35A6C40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B76DD-0C65-0EE3-5FE8-9AD92AEFE134}"/>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71812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CB3F3-6619-17FC-DC74-D79A56B608F5}"/>
              </a:ext>
            </a:extLst>
          </p:cNvPr>
          <p:cNvSpPr>
            <a:spLocks noGrp="1"/>
          </p:cNvSpPr>
          <p:nvPr>
            <p:ph type="dt" sz="half" idx="10"/>
          </p:nvPr>
        </p:nvSpPr>
        <p:spPr/>
        <p:txBody>
          <a:bodyPr/>
          <a:lstStyle/>
          <a:p>
            <a:fld id="{75DD0B30-2029-F941-A117-4690877D4EBD}" type="datetimeFigureOut">
              <a:rPr lang="en-US" smtClean="0"/>
              <a:t>4/4/2025</a:t>
            </a:fld>
            <a:endParaRPr lang="en-US"/>
          </a:p>
        </p:txBody>
      </p:sp>
      <p:sp>
        <p:nvSpPr>
          <p:cNvPr id="3" name="Footer Placeholder 2">
            <a:extLst>
              <a:ext uri="{FF2B5EF4-FFF2-40B4-BE49-F238E27FC236}">
                <a16:creationId xmlns:a16="http://schemas.microsoft.com/office/drawing/2014/main" id="{3257ADF3-AF6C-052A-EDB1-03671BF75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792975-6F4F-FFDA-525E-1E6B1DCEFE81}"/>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9906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3C6D-D5E7-7C6E-37E1-7E5D3F306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4C9671-82E6-989C-D232-D622BA7F3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D967E6-452E-D5F2-D0B0-A6BCF4488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20B00-6D1E-705A-DAF6-8D0EB98C11A0}"/>
              </a:ext>
            </a:extLst>
          </p:cNvPr>
          <p:cNvSpPr>
            <a:spLocks noGrp="1"/>
          </p:cNvSpPr>
          <p:nvPr>
            <p:ph type="dt" sz="half" idx="10"/>
          </p:nvPr>
        </p:nvSpPr>
        <p:spPr/>
        <p:txBody>
          <a:bodyPr/>
          <a:lstStyle/>
          <a:p>
            <a:fld id="{75DD0B30-2029-F941-A117-4690877D4EBD}" type="datetimeFigureOut">
              <a:rPr lang="en-US" smtClean="0"/>
              <a:t>4/4/2025</a:t>
            </a:fld>
            <a:endParaRPr lang="en-US"/>
          </a:p>
        </p:txBody>
      </p:sp>
      <p:sp>
        <p:nvSpPr>
          <p:cNvPr id="6" name="Footer Placeholder 5">
            <a:extLst>
              <a:ext uri="{FF2B5EF4-FFF2-40B4-BE49-F238E27FC236}">
                <a16:creationId xmlns:a16="http://schemas.microsoft.com/office/drawing/2014/main" id="{1569DC6F-5615-E1E3-783C-407A43CC1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77625-580B-00F7-2855-16B4E0B499B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381841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33A0-7AA3-B870-2EBD-6985F2EFC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9BF757-9CE2-4F64-8FEA-0FEE7E6CC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EB32B8-0185-C4BC-367F-F3B5B6037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61E58-BDDD-34F7-B6A3-F8B5271D621E}"/>
              </a:ext>
            </a:extLst>
          </p:cNvPr>
          <p:cNvSpPr>
            <a:spLocks noGrp="1"/>
          </p:cNvSpPr>
          <p:nvPr>
            <p:ph type="dt" sz="half" idx="10"/>
          </p:nvPr>
        </p:nvSpPr>
        <p:spPr/>
        <p:txBody>
          <a:bodyPr/>
          <a:lstStyle/>
          <a:p>
            <a:fld id="{75DD0B30-2029-F941-A117-4690877D4EBD}" type="datetimeFigureOut">
              <a:rPr lang="en-US" smtClean="0"/>
              <a:t>4/4/2025</a:t>
            </a:fld>
            <a:endParaRPr lang="en-US"/>
          </a:p>
        </p:txBody>
      </p:sp>
      <p:sp>
        <p:nvSpPr>
          <p:cNvPr id="6" name="Footer Placeholder 5">
            <a:extLst>
              <a:ext uri="{FF2B5EF4-FFF2-40B4-BE49-F238E27FC236}">
                <a16:creationId xmlns:a16="http://schemas.microsoft.com/office/drawing/2014/main" id="{399BADB8-9D4C-4A42-C80C-6A31B8255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475AD-E80E-841E-90E9-2888DC0316F9}"/>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7193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D2795A-68B9-3465-1165-99781406A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FCD06F-7420-9FB8-2DDF-C8F206C1F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05432-4908-2C10-81BC-68FCDA510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D0B30-2029-F941-A117-4690877D4EBD}" type="datetimeFigureOut">
              <a:rPr lang="en-US" smtClean="0"/>
              <a:t>4/4/2025</a:t>
            </a:fld>
            <a:endParaRPr lang="en-US"/>
          </a:p>
        </p:txBody>
      </p:sp>
      <p:sp>
        <p:nvSpPr>
          <p:cNvPr id="5" name="Footer Placeholder 4">
            <a:extLst>
              <a:ext uri="{FF2B5EF4-FFF2-40B4-BE49-F238E27FC236}">
                <a16:creationId xmlns:a16="http://schemas.microsoft.com/office/drawing/2014/main" id="{A0A12BDC-F4E6-25A5-63ED-CADD67ED2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2D38A-28B6-A524-95D6-57D4F92C9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1C9B4-D9D4-A043-A1F3-883A7C5973C2}" type="slidenum">
              <a:rPr lang="en-US" smtClean="0"/>
              <a:t>‹#›</a:t>
            </a:fld>
            <a:endParaRPr lang="en-US"/>
          </a:p>
        </p:txBody>
      </p:sp>
    </p:spTree>
    <p:extLst>
      <p:ext uri="{BB962C8B-B14F-4D97-AF65-F5344CB8AC3E}">
        <p14:creationId xmlns:p14="http://schemas.microsoft.com/office/powerpoint/2010/main" val="325311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ngall.com/digital-marketing-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rlgeni.us/amzn/coconutshred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amzn.to/43OZNE1" TargetMode="External"/><Relationship Id="rId4" Type="http://schemas.openxmlformats.org/officeDocument/2006/relationships/hyperlink" Target="https://urlgeni.us/amzn/condensedcoconutmil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recipeler.com/marketing+mix.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campusontario.pressbooks.pub/businessfuncdn/chapter/valu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descr="Different Hand Drawn Graphs">
            <a:extLst>
              <a:ext uri="{FF2B5EF4-FFF2-40B4-BE49-F238E27FC236}">
                <a16:creationId xmlns:a16="http://schemas.microsoft.com/office/drawing/2014/main" id="{2791FB2C-B343-8602-BCDA-29970906B38B}"/>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t="284" r="1" b="1"/>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81D4-9C87-A7BD-6D23-061B5651BB2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The Marketing Mix</a:t>
            </a:r>
          </a:p>
        </p:txBody>
      </p:sp>
    </p:spTree>
    <p:extLst>
      <p:ext uri="{BB962C8B-B14F-4D97-AF65-F5344CB8AC3E}">
        <p14:creationId xmlns:p14="http://schemas.microsoft.com/office/powerpoint/2010/main" val="200667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572493" y="238539"/>
            <a:ext cx="11018520" cy="1434415"/>
          </a:xfrm>
        </p:spPr>
        <p:txBody>
          <a:bodyPr anchor="b">
            <a:normAutofit/>
          </a:bodyPr>
          <a:lstStyle/>
          <a:p>
            <a:r>
              <a:rPr lang="en-US" altLang="en-US" sz="5400" dirty="0">
                <a:ea typeface="ＭＳ Ｐゴシック" panose="020B0600070205080204" pitchFamily="34" charset="-128"/>
                <a:cs typeface="Calibri" panose="020F0502020204030204" pitchFamily="34" charset="0"/>
              </a:rPr>
              <a:t>3. Place</a:t>
            </a:r>
            <a:endParaRPr lang="en-US"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852909" y="1969405"/>
            <a:ext cx="6713552" cy="4768396"/>
          </a:xfrm>
        </p:spPr>
        <p:txBody>
          <a:bodyPr anchor="t">
            <a:normAutofit lnSpcReduction="10000"/>
          </a:bodyPr>
          <a:lstStyle/>
          <a:p>
            <a:pPr marL="0" indent="0">
              <a:buNone/>
            </a:pPr>
            <a:r>
              <a:rPr lang="en-US" sz="2400" b="1" dirty="0">
                <a:solidFill>
                  <a:srgbClr val="FF0000"/>
                </a:solidFill>
                <a:latin typeface="+mj-lt"/>
              </a:rPr>
              <a:t>Place</a:t>
            </a:r>
            <a:r>
              <a:rPr lang="en-US" sz="2400" dirty="0">
                <a:latin typeface="+mj-lt"/>
              </a:rPr>
              <a:t> refers to where customers find and purchase the product. </a:t>
            </a:r>
          </a:p>
          <a:p>
            <a:r>
              <a:rPr lang="en-US" sz="2400" dirty="0">
                <a:latin typeface="+mj-lt"/>
              </a:rPr>
              <a:t>It involves </a:t>
            </a:r>
            <a:r>
              <a:rPr lang="en-US" altLang="en-US" sz="2400" dirty="0">
                <a:latin typeface="+mj-lt"/>
                <a:cs typeface="Arial" panose="020B0604020202020204" pitchFamily="34" charset="0"/>
              </a:rPr>
              <a:t>making products available to customers when and where they want them</a:t>
            </a:r>
          </a:p>
          <a:p>
            <a:r>
              <a:rPr lang="en-US" sz="2400" dirty="0">
                <a:latin typeface="+mj-lt"/>
              </a:rPr>
              <a:t>Place decisions Include</a:t>
            </a:r>
          </a:p>
          <a:p>
            <a:pPr lvl="1"/>
            <a:r>
              <a:rPr lang="en-US" sz="2000" dirty="0">
                <a:latin typeface="+mj-lt"/>
              </a:rPr>
              <a:t>Online platforms – Your own site and other sites</a:t>
            </a:r>
          </a:p>
          <a:p>
            <a:pPr lvl="1"/>
            <a:r>
              <a:rPr lang="en-US" sz="2000" dirty="0">
                <a:latin typeface="+mj-lt"/>
              </a:rPr>
              <a:t>In retail stores – Brick and mortar locations</a:t>
            </a:r>
          </a:p>
          <a:p>
            <a:pPr lvl="1"/>
            <a:r>
              <a:rPr lang="en-US" sz="2000" dirty="0">
                <a:latin typeface="+mj-lt"/>
              </a:rPr>
              <a:t>Downloadable (Streaming)</a:t>
            </a:r>
          </a:p>
          <a:p>
            <a:pPr lvl="1"/>
            <a:r>
              <a:rPr lang="en-US" sz="2000" dirty="0">
                <a:latin typeface="+mj-lt"/>
              </a:rPr>
              <a:t>Going Mobile (Food Trucks)</a:t>
            </a:r>
          </a:p>
          <a:p>
            <a:pPr lvl="1"/>
            <a:r>
              <a:rPr lang="en-US" sz="2000" dirty="0">
                <a:latin typeface="+mj-lt"/>
              </a:rPr>
              <a:t>Shipping to Customers (Amazon)</a:t>
            </a:r>
          </a:p>
          <a:p>
            <a:pPr lvl="1"/>
            <a:endParaRPr lang="en-US" sz="2000" dirty="0">
              <a:latin typeface="+mj-lt"/>
            </a:endParaRPr>
          </a:p>
          <a:p>
            <a:pPr marL="0" indent="0">
              <a:buNone/>
            </a:pPr>
            <a:r>
              <a:rPr lang="en-US" sz="2400" dirty="0"/>
              <a:t>Place is your distribution channels  or what methods will be used for the customer to get the product</a:t>
            </a:r>
            <a:endParaRPr lang="en-US" sz="2400" dirty="0">
              <a:latin typeface="+mj-lt"/>
            </a:endParaRPr>
          </a:p>
        </p:txBody>
      </p:sp>
      <p:pic>
        <p:nvPicPr>
          <p:cNvPr id="4" name="Picture 3">
            <a:extLst>
              <a:ext uri="{FF2B5EF4-FFF2-40B4-BE49-F238E27FC236}">
                <a16:creationId xmlns:a16="http://schemas.microsoft.com/office/drawing/2014/main" id="{A1C41B06-0FCF-737F-EA35-03DE917CFBB9}"/>
              </a:ext>
            </a:extLst>
          </p:cNvPr>
          <p:cNvPicPr>
            <a:picLocks noChangeAspect="1"/>
          </p:cNvPicPr>
          <p:nvPr/>
        </p:nvPicPr>
        <p:blipFill>
          <a:blip r:embed="rId2"/>
          <a:srcRect l="22775" r="14590" b="2"/>
          <a:stretch/>
        </p:blipFill>
        <p:spPr>
          <a:xfrm>
            <a:off x="7675658" y="2093976"/>
            <a:ext cx="3941064" cy="4096512"/>
          </a:xfrm>
          <a:prstGeom prst="rect">
            <a:avLst/>
          </a:prstGeom>
        </p:spPr>
      </p:pic>
    </p:spTree>
    <p:extLst>
      <p:ext uri="{BB962C8B-B14F-4D97-AF65-F5344CB8AC3E}">
        <p14:creationId xmlns:p14="http://schemas.microsoft.com/office/powerpoint/2010/main" val="384732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572493" y="238539"/>
            <a:ext cx="11018520" cy="1434415"/>
          </a:xfrm>
        </p:spPr>
        <p:txBody>
          <a:bodyPr anchor="b">
            <a:normAutofit/>
          </a:bodyPr>
          <a:lstStyle/>
          <a:p>
            <a:r>
              <a:rPr lang="en-US" altLang="en-US" sz="5400" dirty="0">
                <a:ea typeface="ＭＳ Ｐゴシック" panose="020B0600070205080204" pitchFamily="34" charset="-128"/>
                <a:cs typeface="Calibri" panose="020F0502020204030204" pitchFamily="34" charset="0"/>
              </a:rPr>
              <a:t>4. Promotion</a:t>
            </a:r>
            <a:endParaRPr lang="en-US"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ith a megaphone and a camera&#10;&#10;Description automatically generated">
            <a:extLst>
              <a:ext uri="{FF2B5EF4-FFF2-40B4-BE49-F238E27FC236}">
                <a16:creationId xmlns:a16="http://schemas.microsoft.com/office/drawing/2014/main" id="{0176F7D7-FAE0-484D-0545-5ECEC8AA22D6}"/>
              </a:ext>
            </a:extLst>
          </p:cNvPr>
          <p:cNvPicPr>
            <a:picLocks noChangeAspect="1"/>
          </p:cNvPicPr>
          <p:nvPr/>
        </p:nvPicPr>
        <p:blipFill>
          <a:blip r:embed="rId2"/>
          <a:srcRect l="17523" r="32451" b="1"/>
          <a:stretch/>
        </p:blipFill>
        <p:spPr>
          <a:xfrm>
            <a:off x="7675658" y="2093976"/>
            <a:ext cx="3941064" cy="4096512"/>
          </a:xfrm>
          <a:prstGeom prst="rect">
            <a:avLst/>
          </a:prstGeom>
        </p:spPr>
      </p:pic>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803610" y="1748443"/>
            <a:ext cx="8048290" cy="4119172"/>
          </a:xfrm>
        </p:spPr>
        <p:txBody>
          <a:bodyPr anchor="t">
            <a:noAutofit/>
          </a:bodyPr>
          <a:lstStyle/>
          <a:p>
            <a:pPr marL="0" indent="0">
              <a:buNone/>
            </a:pPr>
            <a:r>
              <a:rPr lang="en-US" sz="2400" b="1" dirty="0">
                <a:solidFill>
                  <a:srgbClr val="FF0000"/>
                </a:solidFill>
                <a:latin typeface="+mj-lt"/>
              </a:rPr>
              <a:t>Promotion</a:t>
            </a:r>
            <a:r>
              <a:rPr lang="en-US" sz="2400" dirty="0">
                <a:latin typeface="+mj-lt"/>
              </a:rPr>
              <a:t> refers to how you let customers know </a:t>
            </a:r>
            <a:br>
              <a:rPr lang="en-US" sz="2400" dirty="0">
                <a:latin typeface="+mj-lt"/>
              </a:rPr>
            </a:br>
            <a:r>
              <a:rPr lang="en-US" sz="2400" dirty="0">
                <a:latin typeface="+mj-lt"/>
              </a:rPr>
              <a:t>about your products. </a:t>
            </a:r>
            <a:r>
              <a:rPr lang="en-US" sz="2400" dirty="0"/>
              <a:t>Communicating the value of product </a:t>
            </a:r>
            <a:br>
              <a:rPr lang="en-US" sz="2400" dirty="0"/>
            </a:br>
            <a:r>
              <a:rPr lang="en-US" sz="2400" dirty="0"/>
              <a:t>or services to potential customers</a:t>
            </a:r>
            <a:endParaRPr lang="en-US" sz="2400" dirty="0">
              <a:latin typeface="+mj-lt"/>
            </a:endParaRPr>
          </a:p>
          <a:p>
            <a:pPr marL="0" indent="0">
              <a:buNone/>
            </a:pPr>
            <a:r>
              <a:rPr lang="en-US" sz="2400" dirty="0">
                <a:latin typeface="+mj-lt"/>
              </a:rPr>
              <a:t>Promotion Key Decisions </a:t>
            </a:r>
            <a:r>
              <a:rPr lang="en-US" altLang="en-US" sz="2400" dirty="0">
                <a:latin typeface="+mj-lt"/>
                <a:cs typeface="Arial" panose="020B0604020202020204" pitchFamily="34" charset="0"/>
              </a:rPr>
              <a:t>include</a:t>
            </a:r>
          </a:p>
          <a:p>
            <a:r>
              <a:rPr lang="en-US" altLang="en-US" sz="2400" dirty="0">
                <a:latin typeface="+mj-lt"/>
                <a:cs typeface="Arial" panose="020B0604020202020204" pitchFamily="34" charset="0"/>
              </a:rPr>
              <a:t>Advertising</a:t>
            </a:r>
          </a:p>
          <a:p>
            <a:r>
              <a:rPr lang="en-US" altLang="en-US" sz="2400" dirty="0">
                <a:latin typeface="+mj-lt"/>
                <a:cs typeface="Arial" panose="020B0604020202020204" pitchFamily="34" charset="0"/>
              </a:rPr>
              <a:t>Personal selling</a:t>
            </a:r>
          </a:p>
          <a:p>
            <a:r>
              <a:rPr lang="en-US" altLang="en-US" sz="2400" dirty="0">
                <a:latin typeface="+mj-lt"/>
                <a:cs typeface="Arial" panose="020B0604020202020204" pitchFamily="34" charset="0"/>
              </a:rPr>
              <a:t>Customer Loyalty Programs</a:t>
            </a:r>
          </a:p>
          <a:p>
            <a:r>
              <a:rPr lang="en-US" altLang="en-US" sz="2400" dirty="0">
                <a:latin typeface="+mj-lt"/>
                <a:cs typeface="Arial" panose="020B0604020202020204" pitchFamily="34" charset="0"/>
              </a:rPr>
              <a:t>Public relations</a:t>
            </a:r>
          </a:p>
          <a:p>
            <a:r>
              <a:rPr lang="en-US" altLang="en-US" sz="2400" dirty="0">
                <a:latin typeface="+mj-lt"/>
                <a:cs typeface="Arial" panose="020B0604020202020204" pitchFamily="34" charset="0"/>
              </a:rPr>
              <a:t>Sales promotion</a:t>
            </a:r>
          </a:p>
          <a:p>
            <a:r>
              <a:rPr lang="en-US" altLang="en-US" sz="2400" dirty="0">
                <a:latin typeface="+mj-lt"/>
                <a:cs typeface="Arial" panose="020B0604020202020204" pitchFamily="34" charset="0"/>
              </a:rPr>
              <a:t>Social media</a:t>
            </a:r>
          </a:p>
          <a:p>
            <a:pPr marL="0" indent="0">
              <a:buNone/>
            </a:pPr>
            <a:r>
              <a:rPr lang="en-US" sz="2000" dirty="0">
                <a:latin typeface="+mj-lt"/>
              </a:rPr>
              <a:t>Promotion is about creating awareness and interest. Successful promotion creates a buzz and encourages customers to consider the product</a:t>
            </a:r>
          </a:p>
        </p:txBody>
      </p:sp>
    </p:spTree>
    <p:extLst>
      <p:ext uri="{BB962C8B-B14F-4D97-AF65-F5344CB8AC3E}">
        <p14:creationId xmlns:p14="http://schemas.microsoft.com/office/powerpoint/2010/main" val="78056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100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100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nodeType="afterEffect">
                                  <p:stCondLst>
                                    <p:cond delay="100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par>
                          <p:cTn id="30" fill="hold">
                            <p:stCondLst>
                              <p:cond delay="5000"/>
                            </p:stCondLst>
                            <p:childTnLst>
                              <p:par>
                                <p:cTn id="31" presetID="1" presetClass="entr" presetSubtype="0" fill="hold" nodeType="afterEffect">
                                  <p:stCondLst>
                                    <p:cond delay="100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00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1BE2E9E-772D-BF42-8886-F0F510A5FE83}"/>
              </a:ext>
            </a:extLst>
          </p:cNvPr>
          <p:cNvSpPr txBox="1">
            <a:spLocks/>
          </p:cNvSpPr>
          <p:nvPr/>
        </p:nvSpPr>
        <p:spPr>
          <a:xfrm>
            <a:off x="265579" y="289560"/>
            <a:ext cx="11660842" cy="1637001"/>
          </a:xfrm>
          <a:prstGeom prst="rect">
            <a:avLst/>
          </a:prstGeom>
        </p:spPr>
        <p:txBody>
          <a:bodyPr>
            <a:no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spcBef>
                <a:spcPts val="1000"/>
              </a:spcBef>
              <a:buFont typeface="Arial" panose="020B0604020202020204" pitchFamily="34" charset="0"/>
              <a:buNone/>
            </a:pPr>
            <a:r>
              <a:rPr lang="en-US" altLang="en-US" sz="3200" dirty="0">
                <a:latin typeface="+mj-lt"/>
                <a:cs typeface="Arial" panose="020B0604020202020204" pitchFamily="34" charset="0"/>
              </a:rPr>
              <a:t>Marketers can control each component of the marketing mix, but the strategies for all four components must be blended together to achieve optimal results and to best meet the needs of customers</a:t>
            </a:r>
          </a:p>
        </p:txBody>
      </p:sp>
      <p:pic>
        <p:nvPicPr>
          <p:cNvPr id="2" name="Picture 1">
            <a:extLst>
              <a:ext uri="{FF2B5EF4-FFF2-40B4-BE49-F238E27FC236}">
                <a16:creationId xmlns:a16="http://schemas.microsoft.com/office/drawing/2014/main" id="{28C1F092-D263-A970-78D8-0268A9D41B2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774" t="268" r="14599" b="-268"/>
          <a:stretch/>
        </p:blipFill>
        <p:spPr>
          <a:xfrm>
            <a:off x="3646714" y="2059726"/>
            <a:ext cx="4898571" cy="4508714"/>
          </a:xfrm>
          <a:prstGeom prst="rect">
            <a:avLst/>
          </a:prstGeom>
        </p:spPr>
      </p:pic>
    </p:spTree>
    <p:extLst>
      <p:ext uri="{BB962C8B-B14F-4D97-AF65-F5344CB8AC3E}">
        <p14:creationId xmlns:p14="http://schemas.microsoft.com/office/powerpoint/2010/main" val="273101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1" y="345810"/>
            <a:ext cx="5120561" cy="1325563"/>
          </a:xfrm>
        </p:spPr>
        <p:txBody>
          <a:bodyPr>
            <a:normAutofit/>
          </a:bodyPr>
          <a:lstStyle/>
          <a:p>
            <a:r>
              <a:rPr lang="en-US" dirty="0"/>
              <a:t>Assignment</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866568" y="1850009"/>
            <a:ext cx="5092194" cy="4351338"/>
          </a:xfrm>
        </p:spPr>
        <p:txBody>
          <a:bodyPr>
            <a:normAutofit/>
          </a:bodyPr>
          <a:lstStyle/>
          <a:p>
            <a:pPr marL="0" indent="0">
              <a:buNone/>
            </a:pPr>
            <a:r>
              <a:rPr lang="en-US" dirty="0">
                <a:latin typeface="+mj-lt"/>
              </a:rPr>
              <a:t>Table Talk:</a:t>
            </a:r>
          </a:p>
          <a:p>
            <a:pPr marL="0" indent="0">
              <a:buNone/>
            </a:pPr>
            <a:r>
              <a:rPr lang="en-US" dirty="0">
                <a:latin typeface="+mj-lt"/>
              </a:rPr>
              <a:t>Complete the McDonalds Happy Meal 4ps of </a:t>
            </a:r>
            <a:r>
              <a:rPr lang="en-US">
                <a:latin typeface="+mj-lt"/>
              </a:rPr>
              <a:t>Marketing Activity</a:t>
            </a:r>
            <a:endParaRPr lang="en-US" dirty="0">
              <a:latin typeface="+mj-lt"/>
            </a:endParaRPr>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Teamwork Stock Illustrations – 811,743 ...">
            <a:extLst>
              <a:ext uri="{FF2B5EF4-FFF2-40B4-BE49-F238E27FC236}">
                <a16:creationId xmlns:a16="http://schemas.microsoft.com/office/drawing/2014/main" id="{C863D991-B5D1-3A73-2BA2-22EC974F9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740"/>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6" descr="Table Talk">
            <a:extLst>
              <a:ext uri="{FF2B5EF4-FFF2-40B4-BE49-F238E27FC236}">
                <a16:creationId xmlns:a16="http://schemas.microsoft.com/office/drawing/2014/main" id="{21F6512D-B5E9-DE2E-29A1-8B80DCBCF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85" r="18899"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2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27FE7D-63D0-B014-B4AC-8A6F2348552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65B90C-CA22-C119-F478-A43019FF5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CB8D1-874E-EF20-FEE7-F2D6D9ED6F43}"/>
              </a:ext>
            </a:extLst>
          </p:cNvPr>
          <p:cNvSpPr>
            <a:spLocks noGrp="1"/>
          </p:cNvSpPr>
          <p:nvPr>
            <p:ph type="title"/>
          </p:nvPr>
        </p:nvSpPr>
        <p:spPr>
          <a:xfrm>
            <a:off x="838201" y="345810"/>
            <a:ext cx="5120561" cy="1325563"/>
          </a:xfrm>
        </p:spPr>
        <p:txBody>
          <a:bodyPr>
            <a:normAutofit/>
          </a:bodyPr>
          <a:lstStyle/>
          <a:p>
            <a:r>
              <a:rPr lang="en-US" dirty="0"/>
              <a:t>Assignment</a:t>
            </a:r>
          </a:p>
        </p:txBody>
      </p:sp>
      <p:sp>
        <p:nvSpPr>
          <p:cNvPr id="3" name="Content Placeholder 2">
            <a:extLst>
              <a:ext uri="{FF2B5EF4-FFF2-40B4-BE49-F238E27FC236}">
                <a16:creationId xmlns:a16="http://schemas.microsoft.com/office/drawing/2014/main" id="{A8AA4115-5164-2972-3838-D833F0BFC900}"/>
              </a:ext>
            </a:extLst>
          </p:cNvPr>
          <p:cNvSpPr>
            <a:spLocks noGrp="1"/>
          </p:cNvSpPr>
          <p:nvPr>
            <p:ph idx="1"/>
          </p:nvPr>
        </p:nvSpPr>
        <p:spPr>
          <a:xfrm>
            <a:off x="866568" y="1850009"/>
            <a:ext cx="5092194" cy="4351338"/>
          </a:xfrm>
        </p:spPr>
        <p:txBody>
          <a:bodyPr>
            <a:normAutofit/>
          </a:bodyPr>
          <a:lstStyle/>
          <a:p>
            <a:pPr marL="0" indent="0">
              <a:buNone/>
            </a:pPr>
            <a:r>
              <a:rPr lang="en-US" dirty="0">
                <a:latin typeface="+mj-lt"/>
              </a:rPr>
              <a:t>Go to Google Classroom and complete the Marketing Fundamental’s quiz</a:t>
            </a:r>
          </a:p>
        </p:txBody>
      </p:sp>
      <p:sp>
        <p:nvSpPr>
          <p:cNvPr id="12" name="Oval 11">
            <a:extLst>
              <a:ext uri="{FF2B5EF4-FFF2-40B4-BE49-F238E27FC236}">
                <a16:creationId xmlns:a16="http://schemas.microsoft.com/office/drawing/2014/main" id="{28AF090D-8697-995D-1892-041BB7FBFA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Teamwork Stock Illustrations – 811,743 ...">
            <a:extLst>
              <a:ext uri="{FF2B5EF4-FFF2-40B4-BE49-F238E27FC236}">
                <a16:creationId xmlns:a16="http://schemas.microsoft.com/office/drawing/2014/main" id="{7941AEC6-E0AA-9A2D-3F80-FE4D35BE3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740"/>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Arc 13">
            <a:extLst>
              <a:ext uri="{FF2B5EF4-FFF2-40B4-BE49-F238E27FC236}">
                <a16:creationId xmlns:a16="http://schemas.microsoft.com/office/drawing/2014/main" id="{87878EFC-D476-4B77-5691-62DCA2E0C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6" descr="Table Talk">
            <a:extLst>
              <a:ext uri="{FF2B5EF4-FFF2-40B4-BE49-F238E27FC236}">
                <a16:creationId xmlns:a16="http://schemas.microsoft.com/office/drawing/2014/main" id="{475987F4-08AB-C99F-DDE3-98A0197F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85" r="18899"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18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6EEA9A-C4B5-001D-6A62-3FBBEF72D5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3B1E52-C00A-A954-1551-00B0231AE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E0331F-029D-179D-133E-9E8AA3A84E10}"/>
              </a:ext>
            </a:extLst>
          </p:cNvPr>
          <p:cNvSpPr>
            <a:spLocks noGrp="1"/>
          </p:cNvSpPr>
          <p:nvPr>
            <p:ph type="title"/>
          </p:nvPr>
        </p:nvSpPr>
        <p:spPr>
          <a:xfrm>
            <a:off x="838201" y="345810"/>
            <a:ext cx="5120561" cy="1325563"/>
          </a:xfrm>
        </p:spPr>
        <p:txBody>
          <a:bodyPr>
            <a:normAutofit/>
          </a:bodyPr>
          <a:lstStyle/>
          <a:p>
            <a:r>
              <a:rPr lang="en-US" dirty="0"/>
              <a:t>Assignment</a:t>
            </a:r>
          </a:p>
        </p:txBody>
      </p:sp>
      <p:sp>
        <p:nvSpPr>
          <p:cNvPr id="3" name="Content Placeholder 2">
            <a:extLst>
              <a:ext uri="{FF2B5EF4-FFF2-40B4-BE49-F238E27FC236}">
                <a16:creationId xmlns:a16="http://schemas.microsoft.com/office/drawing/2014/main" id="{E25973C4-9950-5E69-CD93-6E2D3DD586CE}"/>
              </a:ext>
            </a:extLst>
          </p:cNvPr>
          <p:cNvSpPr>
            <a:spLocks noGrp="1"/>
          </p:cNvSpPr>
          <p:nvPr>
            <p:ph idx="1"/>
          </p:nvPr>
        </p:nvSpPr>
        <p:spPr>
          <a:xfrm>
            <a:off x="866568" y="1850009"/>
            <a:ext cx="5092194" cy="4351338"/>
          </a:xfrm>
        </p:spPr>
        <p:txBody>
          <a:bodyPr>
            <a:normAutofit fontScale="85000" lnSpcReduction="10000"/>
          </a:bodyPr>
          <a:lstStyle/>
          <a:p>
            <a:pPr marL="0" indent="0">
              <a:buNone/>
            </a:pPr>
            <a:r>
              <a:rPr lang="en-US" dirty="0">
                <a:latin typeface="+mj-lt"/>
              </a:rPr>
              <a:t>Mrs. Vetter will divide you into groups randomly:</a:t>
            </a:r>
          </a:p>
          <a:p>
            <a:pPr marL="0" indent="0">
              <a:buNone/>
            </a:pPr>
            <a:r>
              <a:rPr lang="en-US" dirty="0">
                <a:latin typeface="+mj-lt"/>
              </a:rPr>
              <a:t>Steps to completing:  </a:t>
            </a:r>
          </a:p>
          <a:p>
            <a:pPr marL="514350" indent="-514350">
              <a:buFont typeface="+mj-lt"/>
              <a:buAutoNum type="arabicPeriod"/>
            </a:pPr>
            <a:r>
              <a:rPr lang="en-US" dirty="0">
                <a:latin typeface="+mj-lt"/>
              </a:rPr>
              <a:t>You will draw a business name</a:t>
            </a:r>
          </a:p>
          <a:p>
            <a:pPr marL="514350" indent="-514350">
              <a:buFont typeface="+mj-lt"/>
              <a:buAutoNum type="arabicPeriod"/>
            </a:pPr>
            <a:r>
              <a:rPr lang="en-US" b="0" i="0" u="none" strike="noStrike" dirty="0">
                <a:effectLst/>
                <a:latin typeface="+mj-lt"/>
              </a:rPr>
              <a:t>You will use the internet to find the 4Ps of Marketing for that Business</a:t>
            </a:r>
          </a:p>
          <a:p>
            <a:pPr marL="514350" indent="-514350">
              <a:buFont typeface="+mj-lt"/>
              <a:buAutoNum type="arabicPeriod"/>
            </a:pPr>
            <a:r>
              <a:rPr lang="en-US" dirty="0">
                <a:latin typeface="+mj-lt"/>
              </a:rPr>
              <a:t>You will Create a Presentation Board for the business</a:t>
            </a:r>
          </a:p>
          <a:p>
            <a:pPr marL="514350" indent="-514350">
              <a:buFont typeface="+mj-lt"/>
              <a:buAutoNum type="arabicPeriod"/>
            </a:pPr>
            <a:r>
              <a:rPr lang="en-US" b="0" i="0" u="none" strike="noStrike" dirty="0">
                <a:effectLst/>
                <a:latin typeface="+mj-lt"/>
              </a:rPr>
              <a:t>You will present your Business to the class.</a:t>
            </a:r>
          </a:p>
          <a:p>
            <a:pPr marL="514350" indent="-514350">
              <a:buFont typeface="+mj-lt"/>
              <a:buAutoNum type="arabicPeriod"/>
            </a:pPr>
            <a:r>
              <a:rPr lang="en-US" dirty="0">
                <a:latin typeface="+mj-lt"/>
              </a:rPr>
              <a:t>Your Boards will be hung up in class</a:t>
            </a:r>
          </a:p>
        </p:txBody>
      </p:sp>
      <p:sp>
        <p:nvSpPr>
          <p:cNvPr id="12" name="Oval 11">
            <a:extLst>
              <a:ext uri="{FF2B5EF4-FFF2-40B4-BE49-F238E27FC236}">
                <a16:creationId xmlns:a16="http://schemas.microsoft.com/office/drawing/2014/main" id="{63F8EE83-C866-8964-1A87-E4A9CD05C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Teamwork Stock Illustrations – 811,743 ...">
            <a:extLst>
              <a:ext uri="{FF2B5EF4-FFF2-40B4-BE49-F238E27FC236}">
                <a16:creationId xmlns:a16="http://schemas.microsoft.com/office/drawing/2014/main" id="{E7824022-C428-5B7A-AB7A-F2DEEDCAF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740"/>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Arc 13">
            <a:extLst>
              <a:ext uri="{FF2B5EF4-FFF2-40B4-BE49-F238E27FC236}">
                <a16:creationId xmlns:a16="http://schemas.microsoft.com/office/drawing/2014/main" id="{E183D6F5-2C03-0F8B-B195-038E8082B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6" descr="Table Talk">
            <a:extLst>
              <a:ext uri="{FF2B5EF4-FFF2-40B4-BE49-F238E27FC236}">
                <a16:creationId xmlns:a16="http://schemas.microsoft.com/office/drawing/2014/main" id="{6B051B34-C343-3185-5367-609C7D02E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85" r="18899"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21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EC873-28D0-8667-7B9A-FDEA8FB7955A}"/>
              </a:ext>
            </a:extLst>
          </p:cNvPr>
          <p:cNvSpPr>
            <a:spLocks noGrp="1"/>
          </p:cNvSpPr>
          <p:nvPr>
            <p:ph type="title"/>
          </p:nvPr>
        </p:nvSpPr>
        <p:spPr>
          <a:xfrm>
            <a:off x="640080" y="325369"/>
            <a:ext cx="4368602" cy="1956841"/>
          </a:xfrm>
        </p:spPr>
        <p:txBody>
          <a:bodyPr anchor="b">
            <a:normAutofit/>
          </a:bodyPr>
          <a:lstStyle/>
          <a:p>
            <a:r>
              <a:rPr lang="en-US" sz="5400"/>
              <a:t>Assignment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4A8BEA-A603-8A44-83D5-C78C67BD8686}"/>
              </a:ext>
            </a:extLst>
          </p:cNvPr>
          <p:cNvSpPr>
            <a:spLocks noGrp="1"/>
          </p:cNvSpPr>
          <p:nvPr>
            <p:ph idx="1"/>
          </p:nvPr>
        </p:nvSpPr>
        <p:spPr>
          <a:xfrm>
            <a:off x="640080" y="2872899"/>
            <a:ext cx="4243589" cy="3320668"/>
          </a:xfrm>
        </p:spPr>
        <p:txBody>
          <a:bodyPr>
            <a:normAutofit/>
          </a:bodyPr>
          <a:lstStyle/>
          <a:p>
            <a:r>
              <a:rPr lang="en-US" sz="2200" dirty="0"/>
              <a:t>Go to Google Classroom and Complete the ED-puzzle, what is marketing</a:t>
            </a:r>
          </a:p>
          <a:p>
            <a:r>
              <a:rPr lang="en-US" sz="2200" dirty="0"/>
              <a:t>Quick Write Activity:  In your packet, if you owned a business, do you believe you would use  Traditional marketing, Digital Marketing, or both methods?</a:t>
            </a:r>
          </a:p>
          <a:p>
            <a:pPr marL="0" indent="0">
              <a:buNone/>
            </a:pPr>
            <a:endParaRPr lang="en-US" sz="2200" dirty="0"/>
          </a:p>
          <a:p>
            <a:endParaRPr lang="en-US" sz="2200" dirty="0"/>
          </a:p>
        </p:txBody>
      </p:sp>
      <p:pic>
        <p:nvPicPr>
          <p:cNvPr id="5" name="Picture 4" descr="Numbers and symbols">
            <a:extLst>
              <a:ext uri="{FF2B5EF4-FFF2-40B4-BE49-F238E27FC236}">
                <a16:creationId xmlns:a16="http://schemas.microsoft.com/office/drawing/2014/main" id="{B81BE509-6F6D-999D-87B9-5E2B52391B72}"/>
              </a:ext>
            </a:extLst>
          </p:cNvPr>
          <p:cNvPicPr>
            <a:picLocks noChangeAspect="1"/>
          </p:cNvPicPr>
          <p:nvPr/>
        </p:nvPicPr>
        <p:blipFill>
          <a:blip r:embed="rId2"/>
          <a:srcRect l="19454" r="135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8486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ching for a paper on a table full of paper and sticky notes">
            <a:extLst>
              <a:ext uri="{FF2B5EF4-FFF2-40B4-BE49-F238E27FC236}">
                <a16:creationId xmlns:a16="http://schemas.microsoft.com/office/drawing/2014/main" id="{15A33E20-7E0D-8A49-2A88-53054C4BE0AF}"/>
              </a:ext>
            </a:extLst>
          </p:cNvPr>
          <p:cNvPicPr>
            <a:picLocks noChangeAspect="1"/>
          </p:cNvPicPr>
          <p:nvPr/>
        </p:nvPicPr>
        <p:blipFill>
          <a:blip r:embed="rId2"/>
          <a:srcRect t="8913" b="6817"/>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95869-69DE-0978-1FBB-B988B0828F0E}"/>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The Marketing Mix</a:t>
            </a:r>
          </a:p>
        </p:txBody>
      </p:sp>
    </p:spTree>
    <p:extLst>
      <p:ext uri="{BB962C8B-B14F-4D97-AF65-F5344CB8AC3E}">
        <p14:creationId xmlns:p14="http://schemas.microsoft.com/office/powerpoint/2010/main" val="266646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1028773" y="2133093"/>
            <a:ext cx="4316851" cy="3353476"/>
          </a:xfrm>
        </p:spPr>
        <p:txBody>
          <a:bodyPr anchor="t">
            <a:normAutofit/>
          </a:bodyPr>
          <a:lstStyle/>
          <a:p>
            <a:pPr marL="0" indent="0">
              <a:buNone/>
            </a:pPr>
            <a:r>
              <a:rPr lang="en-US" b="0" i="0" u="none" strike="noStrike" dirty="0">
                <a:solidFill>
                  <a:schemeClr val="tx2"/>
                </a:solidFill>
                <a:effectLst/>
                <a:latin typeface="+mj-lt"/>
              </a:rPr>
              <a:t>Recipes combine various ingredients </a:t>
            </a:r>
            <a:r>
              <a:rPr lang="en-US" dirty="0">
                <a:solidFill>
                  <a:schemeClr val="tx2"/>
                </a:solidFill>
                <a:latin typeface="+mj-lt"/>
              </a:rPr>
              <a:t>to make good food</a:t>
            </a:r>
          </a:p>
          <a:p>
            <a:pPr marL="0" indent="0">
              <a:buNone/>
            </a:pPr>
            <a:r>
              <a:rPr lang="en-US" b="0" i="0" u="none" strike="noStrike" dirty="0">
                <a:solidFill>
                  <a:schemeClr val="tx2"/>
                </a:solidFill>
                <a:effectLst/>
                <a:latin typeface="+mj-lt"/>
              </a:rPr>
              <a:t>Businesses combine 4 main elements of the “marketing mix” to attract customers and achieve success</a:t>
            </a:r>
          </a:p>
        </p:txBody>
      </p:sp>
      <p:grpSp>
        <p:nvGrpSpPr>
          <p:cNvPr id="1036" name="Group 103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037" name="Freeform: Shape 103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Freeform: Shape 103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DD653854-C560-F654-927E-1C8715641987}"/>
              </a:ext>
            </a:extLst>
          </p:cNvPr>
          <p:cNvSpPr>
            <a:spLocks noChangeArrowheads="1"/>
          </p:cNvSpPr>
          <p:nvPr/>
        </p:nvSpPr>
        <p:spPr bwMode="auto">
          <a:xfrm>
            <a:off x="7670999" y="3809831"/>
            <a:ext cx="4142232" cy="2042543"/>
          </a:xfrm>
          <a:prstGeom prst="rect">
            <a:avLst/>
          </a:prstGeom>
          <a:solidFill>
            <a:srgbClr val="FCF9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spcAft>
                <a:spcPts val="600"/>
              </a:spcAft>
            </a:pPr>
            <a:r>
              <a:rPr lang="en-US" altLang="en-US" sz="1620" kern="1200">
                <a:solidFill>
                  <a:srgbClr val="262613"/>
                </a:solidFill>
                <a:latin typeface="dm serif text" panose="020F0502020204030204" pitchFamily="2" charset="0"/>
                <a:ea typeface="+mn-ea"/>
                <a:cs typeface="+mn-cs"/>
              </a:rPr>
              <a:t>Magic Cookies</a:t>
            </a:r>
          </a:p>
          <a:p>
            <a:pPr defTabSz="822960">
              <a:spcAft>
                <a:spcPts val="600"/>
              </a:spcAft>
            </a:pPr>
            <a:endParaRPr lang="en-US" altLang="en-US" sz="1620" kern="1200">
              <a:solidFill>
                <a:schemeClr val="tx1"/>
              </a:solidFill>
              <a:latin typeface="Arial" panose="020B0604020202020204" pitchFamily="34" charset="0"/>
              <a:ea typeface="+mn-ea"/>
              <a:cs typeface="+mn-cs"/>
            </a:endParaRPr>
          </a:p>
          <a:p>
            <a:pPr defTabSz="822960">
              <a:spcAft>
                <a:spcPts val="600"/>
              </a:spcAft>
              <a:buFontTx/>
              <a:buChar char="•"/>
            </a:pPr>
            <a:r>
              <a:rPr lang="en-US" altLang="en-US" sz="1620" kern="1200">
                <a:solidFill>
                  <a:srgbClr val="262613"/>
                </a:solidFill>
                <a:latin typeface="proxima-nova"/>
                <a:ea typeface="+mn-ea"/>
                <a:cs typeface="+mn-cs"/>
              </a:rPr>
              <a:t>2 cups cashews, cut into small pieces</a:t>
            </a:r>
          </a:p>
          <a:p>
            <a:pPr defTabSz="822960">
              <a:spcAft>
                <a:spcPts val="600"/>
              </a:spcAft>
              <a:buFontTx/>
              <a:buChar char="•"/>
            </a:pPr>
            <a:r>
              <a:rPr lang="en-US" altLang="en-US" sz="1620" kern="1200">
                <a:solidFill>
                  <a:srgbClr val="262613"/>
                </a:solidFill>
                <a:latin typeface="proxima-nova"/>
                <a:ea typeface="+mn-ea"/>
                <a:cs typeface="+mn-cs"/>
              </a:rPr>
              <a:t>2 cups </a:t>
            </a:r>
            <a:r>
              <a:rPr lang="en-US" altLang="en-US" sz="1620" b="1" kern="1200">
                <a:solidFill>
                  <a:srgbClr val="628869"/>
                </a:solidFill>
                <a:latin typeface="proxima-nova"/>
                <a:ea typeface="+mn-ea"/>
                <a:cs typeface="+mn-cs"/>
                <a:hlinkClick r:id="rId3"/>
              </a:rPr>
              <a:t>unsweetened coconut flakes</a:t>
            </a:r>
            <a:endParaRPr lang="en-US" altLang="en-US" sz="1620" kern="1200">
              <a:solidFill>
                <a:srgbClr val="262613"/>
              </a:solidFill>
              <a:latin typeface="proxima-nova"/>
              <a:ea typeface="+mn-ea"/>
              <a:cs typeface="+mn-cs"/>
            </a:endParaRPr>
          </a:p>
          <a:p>
            <a:pPr defTabSz="822960">
              <a:spcAft>
                <a:spcPts val="600"/>
              </a:spcAft>
              <a:buFontTx/>
              <a:buChar char="•"/>
            </a:pPr>
            <a:r>
              <a:rPr lang="en-US" altLang="en-US" sz="1620" kern="1200">
                <a:solidFill>
                  <a:srgbClr val="262613"/>
                </a:solidFill>
                <a:latin typeface="proxima-nova"/>
                <a:ea typeface="+mn-ea"/>
                <a:cs typeface="+mn-cs"/>
              </a:rPr>
              <a:t>1/2 can </a:t>
            </a:r>
            <a:r>
              <a:rPr lang="en-US" altLang="en-US" sz="1620" b="1" kern="1200">
                <a:solidFill>
                  <a:srgbClr val="628869"/>
                </a:solidFill>
                <a:latin typeface="proxima-nova"/>
                <a:ea typeface="+mn-ea"/>
                <a:cs typeface="+mn-cs"/>
                <a:hlinkClick r:id="rId4"/>
              </a:rPr>
              <a:t>sweetened condensed coconut milk</a:t>
            </a:r>
            <a:r>
              <a:rPr lang="en-US" altLang="en-US" sz="1620" kern="1200">
                <a:solidFill>
                  <a:srgbClr val="262613"/>
                </a:solidFill>
                <a:latin typeface="proxima-nova"/>
                <a:ea typeface="+mn-ea"/>
                <a:cs typeface="+mn-cs"/>
              </a:rPr>
              <a:t> (about 6 ounces)</a:t>
            </a:r>
          </a:p>
          <a:p>
            <a:pPr defTabSz="822960">
              <a:spcAft>
                <a:spcPts val="600"/>
              </a:spcAft>
              <a:buFontTx/>
              <a:buChar char="•"/>
            </a:pPr>
            <a:r>
              <a:rPr lang="en-US" altLang="en-US" sz="1620" kern="1200">
                <a:solidFill>
                  <a:srgbClr val="262613"/>
                </a:solidFill>
                <a:latin typeface="proxima-nova"/>
                <a:ea typeface="+mn-ea"/>
                <a:cs typeface="+mn-cs"/>
              </a:rPr>
              <a:t>1 cup </a:t>
            </a:r>
            <a:r>
              <a:rPr lang="en-US" altLang="en-US" sz="1620" b="1" kern="1200">
                <a:solidFill>
                  <a:srgbClr val="628869"/>
                </a:solidFill>
                <a:latin typeface="proxima-nova"/>
                <a:ea typeface="+mn-ea"/>
                <a:cs typeface="+mn-cs"/>
                <a:hlinkClick r:id="rId5"/>
              </a:rPr>
              <a:t>dark chocolate chips</a:t>
            </a:r>
            <a:endParaRPr lang="en-US" altLang="en-US" sz="1620" kern="1200">
              <a:solidFill>
                <a:srgbClr val="262613"/>
              </a:solidFill>
              <a:latin typeface="proxima-nova"/>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descr="A tray of cookies on a baking sheet&#10;&#10;Description automatically generated">
            <a:extLst>
              <a:ext uri="{FF2B5EF4-FFF2-40B4-BE49-F238E27FC236}">
                <a16:creationId xmlns:a16="http://schemas.microsoft.com/office/drawing/2014/main" id="{B8183D5E-9819-409F-A4A0-10C5665FB2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0225" y="1208510"/>
            <a:ext cx="1950390" cy="260132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06EC529-4314-3139-CE86-28E24DA3BFD9}"/>
              </a:ext>
            </a:extLst>
          </p:cNvPr>
          <p:cNvSpPr>
            <a:spLocks noGrp="1"/>
          </p:cNvSpPr>
          <p:nvPr>
            <p:ph type="title"/>
          </p:nvPr>
        </p:nvSpPr>
        <p:spPr>
          <a:xfrm>
            <a:off x="851385" y="904918"/>
            <a:ext cx="5064413" cy="933026"/>
          </a:xfrm>
        </p:spPr>
        <p:txBody>
          <a:bodyPr>
            <a:normAutofit fontScale="90000"/>
          </a:bodyPr>
          <a:lstStyle/>
          <a:p>
            <a:r>
              <a:rPr lang="en-US" sz="4000" b="1" dirty="0"/>
              <a:t>Marketing is Like a Recipe</a:t>
            </a:r>
            <a:br>
              <a:rPr lang="en-US" sz="2400" b="1" i="0" dirty="0">
                <a:effectLst/>
                <a:highlight>
                  <a:srgbClr val="FFFFFF"/>
                </a:highlight>
                <a:latin typeface="Google Sans"/>
              </a:rPr>
            </a:br>
            <a:endParaRPr lang="en-US" sz="4000" b="1" dirty="0"/>
          </a:p>
        </p:txBody>
      </p:sp>
    </p:spTree>
    <p:extLst>
      <p:ext uri="{BB962C8B-B14F-4D97-AF65-F5344CB8AC3E}">
        <p14:creationId xmlns:p14="http://schemas.microsoft.com/office/powerpoint/2010/main" val="312277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ircle(in)">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21DB93-D93E-4529-E514-2B3FFDF6C95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D36CCE-1BD0-CC9C-8973-54C3499CE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F8F5BD-73CE-AE5C-3D39-E2F2DF42EDC1}"/>
              </a:ext>
            </a:extLst>
          </p:cNvPr>
          <p:cNvSpPr>
            <a:spLocks noGrp="1"/>
          </p:cNvSpPr>
          <p:nvPr>
            <p:ph idx="1"/>
          </p:nvPr>
        </p:nvSpPr>
        <p:spPr>
          <a:xfrm>
            <a:off x="838201" y="1035943"/>
            <a:ext cx="3636263" cy="3962777"/>
          </a:xfrm>
        </p:spPr>
        <p:txBody>
          <a:bodyPr>
            <a:normAutofit/>
          </a:bodyPr>
          <a:lstStyle/>
          <a:p>
            <a:pPr marL="0" indent="0">
              <a:buNone/>
            </a:pPr>
            <a:r>
              <a:rPr lang="en-US" b="0" i="0" u="none" strike="noStrike" dirty="0">
                <a:effectLst/>
                <a:latin typeface="+mj-lt"/>
              </a:rPr>
              <a:t>What are the 4 main ingredients of Marketing?</a:t>
            </a:r>
          </a:p>
        </p:txBody>
      </p:sp>
      <p:pic>
        <p:nvPicPr>
          <p:cNvPr id="5" name="Picture 4">
            <a:extLst>
              <a:ext uri="{FF2B5EF4-FFF2-40B4-BE49-F238E27FC236}">
                <a16:creationId xmlns:a16="http://schemas.microsoft.com/office/drawing/2014/main" id="{9CF13283-E24C-DE2A-B720-F9DCEAB81F77}"/>
              </a:ext>
            </a:extLst>
          </p:cNvPr>
          <p:cNvPicPr>
            <a:picLocks noChangeAspect="1"/>
          </p:cNvPicPr>
          <p:nvPr/>
        </p:nvPicPr>
        <p:blipFill>
          <a:blip r:embed="rId3">
            <a:extLst>
              <a:ext uri="{837473B0-CC2E-450A-ABE3-18F120FF3D39}">
                <a1611:picAttrSrcUrl xmlns:a1611="http://schemas.microsoft.com/office/drawing/2016/11/main" r:id="rId4"/>
              </a:ext>
            </a:extLst>
          </a:blip>
          <a:srcRect t="42" b="4464"/>
          <a:stretch/>
        </p:blipFill>
        <p:spPr>
          <a:xfrm>
            <a:off x="5010386" y="10"/>
            <a:ext cx="7181613" cy="6857990"/>
          </a:xfrm>
          <a:prstGeom prst="rect">
            <a:avLst/>
          </a:prstGeom>
          <a:effectLst/>
        </p:spPr>
      </p:pic>
    </p:spTree>
    <p:extLst>
      <p:ext uri="{BB962C8B-B14F-4D97-AF65-F5344CB8AC3E}">
        <p14:creationId xmlns:p14="http://schemas.microsoft.com/office/powerpoint/2010/main" val="388377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640080" y="325369"/>
            <a:ext cx="4368602" cy="1956841"/>
          </a:xfrm>
        </p:spPr>
        <p:txBody>
          <a:bodyPr anchor="b">
            <a:normAutofit/>
          </a:bodyPr>
          <a:lstStyle/>
          <a:p>
            <a:r>
              <a:rPr lang="en-US" altLang="en-US" sz="5000" dirty="0">
                <a:ea typeface="ＭＳ Ｐゴシック" panose="020B0600070205080204" pitchFamily="34" charset="-128"/>
                <a:cs typeface="Calibri" panose="020F0502020204030204" pitchFamily="34" charset="0"/>
              </a:rPr>
              <a:t>What is the Marketing Mix?</a:t>
            </a:r>
            <a:endParaRPr lang="en-US" sz="5000"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640080" y="2872898"/>
            <a:ext cx="4773168" cy="3869277"/>
          </a:xfrm>
        </p:spPr>
        <p:txBody>
          <a:bodyPr>
            <a:normAutofit/>
          </a:bodyPr>
          <a:lstStyle/>
          <a:p>
            <a:pPr>
              <a:buNone/>
            </a:pPr>
            <a:endParaRPr lang="en-US" sz="2200" u="sng" dirty="0">
              <a:latin typeface="+mj-lt"/>
            </a:endParaRPr>
          </a:p>
          <a:p>
            <a:pPr>
              <a:buNone/>
            </a:pPr>
            <a:r>
              <a:rPr lang="en-US" b="1" u="sng" dirty="0">
                <a:solidFill>
                  <a:srgbClr val="FF0000"/>
                </a:solidFill>
                <a:latin typeface="+mj-lt"/>
              </a:rPr>
              <a:t>Marketing Mix</a:t>
            </a:r>
            <a:r>
              <a:rPr lang="en-US" dirty="0">
                <a:solidFill>
                  <a:srgbClr val="FF0000"/>
                </a:solidFill>
                <a:latin typeface="+mj-lt"/>
              </a:rPr>
              <a:t>: </a:t>
            </a:r>
            <a:r>
              <a:rPr lang="en-US" altLang="en-US" dirty="0">
                <a:latin typeface="+mj-lt"/>
                <a:cs typeface="Arial" panose="020B0604020202020204" pitchFamily="34" charset="0"/>
              </a:rPr>
              <a:t>a unique blend of product, price, place, and promotion strategies designed to produce mutually satisfying exchanges with consumers</a:t>
            </a:r>
          </a:p>
          <a:p>
            <a:r>
              <a:rPr lang="en-US" altLang="en-US" b="1" dirty="0">
                <a:solidFill>
                  <a:srgbClr val="FF0000"/>
                </a:solidFill>
                <a:latin typeface="+mj-lt"/>
                <a:cs typeface="Arial" panose="020B0604020202020204" pitchFamily="34" charset="0"/>
              </a:rPr>
              <a:t>AKA</a:t>
            </a:r>
            <a:r>
              <a:rPr lang="en-US" altLang="en-US" dirty="0">
                <a:latin typeface="+mj-lt"/>
                <a:cs typeface="Arial" panose="020B0604020202020204" pitchFamily="34" charset="0"/>
              </a:rPr>
              <a:t> Known as the 4ps of Marketing</a:t>
            </a:r>
          </a:p>
          <a:p>
            <a:pPr marL="0" indent="0">
              <a:buNone/>
            </a:pPr>
            <a:endParaRPr lang="en-US" sz="2200" dirty="0"/>
          </a:p>
        </p:txBody>
      </p:sp>
      <p:pic>
        <p:nvPicPr>
          <p:cNvPr id="6" name="Picture 5">
            <a:extLst>
              <a:ext uri="{FF2B5EF4-FFF2-40B4-BE49-F238E27FC236}">
                <a16:creationId xmlns:a16="http://schemas.microsoft.com/office/drawing/2014/main" id="{DF82F06C-3223-E2EA-B1EB-0BE9F0439895}"/>
              </a:ext>
            </a:extLst>
          </p:cNvPr>
          <p:cNvPicPr>
            <a:picLocks noChangeAspect="1"/>
          </p:cNvPicPr>
          <p:nvPr/>
        </p:nvPicPr>
        <p:blipFill>
          <a:blip r:embed="rId2">
            <a:extLst>
              <a:ext uri="{837473B0-CC2E-450A-ABE3-18F120FF3D39}">
                <a1611:picAttrSrcUrl xmlns:a1611="http://schemas.microsoft.com/office/drawing/2016/11/main" r:id="rId3"/>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7288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1046746" y="586822"/>
            <a:ext cx="3560252" cy="1645920"/>
          </a:xfrm>
        </p:spPr>
        <p:txBody>
          <a:bodyPr>
            <a:normAutofit/>
          </a:bodyPr>
          <a:lstStyle/>
          <a:p>
            <a:r>
              <a:rPr lang="en-US" altLang="en-US" sz="3200" dirty="0">
                <a:ea typeface="ＭＳ Ｐゴシック" panose="020B0600070205080204" pitchFamily="34" charset="-128"/>
                <a:cs typeface="Calibri" panose="020F0502020204030204" pitchFamily="34" charset="0"/>
              </a:rPr>
              <a:t>4 Components of the Marketing Mix</a:t>
            </a:r>
            <a:endParaRPr lang="en-US" sz="3200" dirty="0"/>
          </a:p>
        </p:txBody>
      </p:sp>
      <p:sp>
        <p:nvSpPr>
          <p:cNvPr id="13" name="Rectangle 1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5351164" y="586822"/>
            <a:ext cx="6002636" cy="1645920"/>
          </a:xfrm>
        </p:spPr>
        <p:txBody>
          <a:bodyPr anchor="ctr">
            <a:normAutofit fontScale="70000" lnSpcReduction="20000"/>
          </a:bodyPr>
          <a:lstStyle/>
          <a:p>
            <a:pPr>
              <a:buNone/>
            </a:pPr>
            <a:endParaRPr lang="en-US" altLang="en-US" sz="1500" dirty="0">
              <a:latin typeface="+mj-lt"/>
              <a:cs typeface="Arial" panose="020B0604020202020204" pitchFamily="34" charset="0"/>
            </a:endParaRPr>
          </a:p>
          <a:p>
            <a:pPr marL="514350" indent="-514350">
              <a:buAutoNum type="arabicPeriod"/>
            </a:pPr>
            <a:r>
              <a:rPr lang="en-US" altLang="en-US" dirty="0">
                <a:latin typeface="+mj-lt"/>
                <a:cs typeface="Arial" panose="020B0604020202020204" pitchFamily="34" charset="0"/>
              </a:rPr>
              <a:t>Product</a:t>
            </a:r>
          </a:p>
          <a:p>
            <a:pPr marL="514350" indent="-514350">
              <a:buAutoNum type="arabicPeriod"/>
            </a:pPr>
            <a:r>
              <a:rPr lang="en-US" altLang="en-US" dirty="0">
                <a:latin typeface="+mj-lt"/>
                <a:cs typeface="Arial" panose="020B0604020202020204" pitchFamily="34" charset="0"/>
              </a:rPr>
              <a:t>Price</a:t>
            </a:r>
          </a:p>
          <a:p>
            <a:pPr marL="514350" indent="-514350">
              <a:buAutoNum type="arabicPeriod"/>
            </a:pPr>
            <a:r>
              <a:rPr lang="en-US" altLang="en-US" dirty="0">
                <a:latin typeface="+mj-lt"/>
                <a:cs typeface="Arial" panose="020B0604020202020204" pitchFamily="34" charset="0"/>
              </a:rPr>
              <a:t>Place</a:t>
            </a:r>
          </a:p>
          <a:p>
            <a:pPr marL="514350" indent="-514350">
              <a:buAutoNum type="arabicPeriod"/>
            </a:pPr>
            <a:r>
              <a:rPr lang="en-US" altLang="en-US" dirty="0">
                <a:latin typeface="+mj-lt"/>
                <a:cs typeface="Arial" panose="020B0604020202020204" pitchFamily="34" charset="0"/>
              </a:rPr>
              <a:t>Promotion</a:t>
            </a:r>
          </a:p>
          <a:p>
            <a:pPr marL="0" indent="0">
              <a:buNone/>
            </a:pPr>
            <a:endParaRPr lang="en-US" sz="1500" dirty="0"/>
          </a:p>
        </p:txBody>
      </p:sp>
      <p:pic>
        <p:nvPicPr>
          <p:cNvPr id="4" name="Picture 3">
            <a:extLst>
              <a:ext uri="{FF2B5EF4-FFF2-40B4-BE49-F238E27FC236}">
                <a16:creationId xmlns:a16="http://schemas.microsoft.com/office/drawing/2014/main" id="{7C41EDF3-B8E2-3095-52CA-DE77CB5233D2}"/>
              </a:ext>
            </a:extLst>
          </p:cNvPr>
          <p:cNvPicPr>
            <a:picLocks noChangeAspect="1"/>
          </p:cNvPicPr>
          <p:nvPr/>
        </p:nvPicPr>
        <p:blipFill rotWithShape="1">
          <a:blip r:embed="rId2"/>
          <a:srcRect b="12927"/>
          <a:stretch/>
        </p:blipFill>
        <p:spPr>
          <a:xfrm>
            <a:off x="1278119" y="2734056"/>
            <a:ext cx="9724154" cy="3483864"/>
          </a:xfrm>
          <a:prstGeom prst="rect">
            <a:avLst/>
          </a:prstGeom>
        </p:spPr>
      </p:pic>
    </p:spTree>
    <p:extLst>
      <p:ext uri="{BB962C8B-B14F-4D97-AF65-F5344CB8AC3E}">
        <p14:creationId xmlns:p14="http://schemas.microsoft.com/office/powerpoint/2010/main" val="2819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572493" y="238539"/>
            <a:ext cx="11018520" cy="1434415"/>
          </a:xfrm>
        </p:spPr>
        <p:txBody>
          <a:bodyPr anchor="b">
            <a:normAutofit/>
          </a:bodyPr>
          <a:lstStyle/>
          <a:p>
            <a:r>
              <a:rPr lang="en-US" altLang="en-US" sz="5400">
                <a:ea typeface="ＭＳ Ｐゴシック" panose="020B0600070205080204" pitchFamily="34" charset="-128"/>
                <a:cs typeface="Calibri" panose="020F0502020204030204" pitchFamily="34" charset="0"/>
              </a:rPr>
              <a:t>1. Product</a:t>
            </a:r>
            <a:endParaRPr lang="en-US"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962106" y="2071316"/>
            <a:ext cx="6713552" cy="4119172"/>
          </a:xfrm>
        </p:spPr>
        <p:txBody>
          <a:bodyPr anchor="t">
            <a:normAutofit fontScale="92500" lnSpcReduction="10000"/>
          </a:bodyPr>
          <a:lstStyle/>
          <a:p>
            <a:pPr marL="0" indent="0">
              <a:buNone/>
            </a:pPr>
            <a:r>
              <a:rPr lang="en-US" sz="2400" b="1" dirty="0">
                <a:solidFill>
                  <a:srgbClr val="FF0000"/>
                </a:solidFill>
              </a:rPr>
              <a:t>Product</a:t>
            </a:r>
            <a:r>
              <a:rPr lang="en-US" sz="2400" dirty="0"/>
              <a:t>:  Developing goods or services that meet customer needs</a:t>
            </a:r>
            <a:r>
              <a:rPr lang="en-US" sz="2400" dirty="0">
                <a:latin typeface="+mj-lt"/>
              </a:rPr>
              <a:t> </a:t>
            </a:r>
          </a:p>
          <a:p>
            <a:pPr marL="0" indent="0">
              <a:buNone/>
            </a:pPr>
            <a:r>
              <a:rPr lang="en-US" sz="2400" dirty="0"/>
              <a:t>The product refers to what you are selling – do you sell one product, many related products, or many different products  </a:t>
            </a:r>
          </a:p>
          <a:p>
            <a:pPr marL="0" indent="0">
              <a:buNone/>
            </a:pPr>
            <a:r>
              <a:rPr lang="en-US" altLang="en-US" sz="2400" dirty="0">
                <a:latin typeface="+mj-lt"/>
                <a:cs typeface="Arial" panose="020B0604020202020204" pitchFamily="34" charset="0"/>
              </a:rPr>
              <a:t>Product decisions involve </a:t>
            </a:r>
          </a:p>
          <a:p>
            <a:r>
              <a:rPr lang="en-US" altLang="en-US" sz="2400" dirty="0">
                <a:latin typeface="+mj-lt"/>
                <a:cs typeface="Arial" panose="020B0604020202020204" pitchFamily="34" charset="0"/>
              </a:rPr>
              <a:t>Features of the product</a:t>
            </a:r>
          </a:p>
          <a:p>
            <a:r>
              <a:rPr lang="en-US" altLang="en-US" sz="2400" dirty="0">
                <a:latin typeface="+mj-lt"/>
                <a:cs typeface="Arial" panose="020B0604020202020204" pitchFamily="34" charset="0"/>
              </a:rPr>
              <a:t>What design (</a:t>
            </a:r>
            <a:r>
              <a:rPr lang="en-US" altLang="en-US" sz="2400" dirty="0" err="1">
                <a:latin typeface="+mj-lt"/>
                <a:cs typeface="Arial" panose="020B0604020202020204" pitchFamily="34" charset="0"/>
              </a:rPr>
              <a:t>varities</a:t>
            </a:r>
            <a:r>
              <a:rPr lang="en-US" altLang="en-US" sz="2400" dirty="0">
                <a:latin typeface="+mj-lt"/>
                <a:cs typeface="Arial" panose="020B0604020202020204" pitchFamily="34" charset="0"/>
              </a:rPr>
              <a:t>, shapes, models, colors, sizes </a:t>
            </a:r>
            <a:r>
              <a:rPr lang="en-US" altLang="en-US" sz="2400" dirty="0" err="1">
                <a:latin typeface="+mj-lt"/>
                <a:cs typeface="Arial" panose="020B0604020202020204" pitchFamily="34" charset="0"/>
              </a:rPr>
              <a:t>etc</a:t>
            </a:r>
            <a:r>
              <a:rPr lang="en-US" altLang="en-US" sz="2400" dirty="0">
                <a:latin typeface="+mj-lt"/>
                <a:cs typeface="Arial" panose="020B0604020202020204" pitchFamily="34" charset="0"/>
              </a:rPr>
              <a:t>)</a:t>
            </a:r>
          </a:p>
          <a:p>
            <a:r>
              <a:rPr lang="en-US" altLang="en-US" sz="2400" dirty="0">
                <a:latin typeface="+mj-lt"/>
                <a:cs typeface="Arial" panose="020B0604020202020204" pitchFamily="34" charset="0"/>
              </a:rPr>
              <a:t>How you will brand it</a:t>
            </a:r>
          </a:p>
          <a:p>
            <a:r>
              <a:rPr lang="en-US" altLang="en-US" sz="2400" dirty="0">
                <a:latin typeface="+mj-lt"/>
                <a:cs typeface="Arial" panose="020B0604020202020204" pitchFamily="34" charset="0"/>
              </a:rPr>
              <a:t>How you will package it </a:t>
            </a:r>
          </a:p>
          <a:p>
            <a:r>
              <a:rPr lang="en-US" altLang="en-US" sz="2400" dirty="0">
                <a:latin typeface="+mj-lt"/>
                <a:cs typeface="Arial" panose="020B0604020202020204" pitchFamily="34" charset="0"/>
              </a:rPr>
              <a:t>What material is it made out of</a:t>
            </a:r>
          </a:p>
          <a:p>
            <a:pPr marL="0" indent="0">
              <a:buNone/>
            </a:pPr>
            <a:endParaRPr lang="en-US" sz="2200" dirty="0">
              <a:latin typeface="+mj-lt"/>
            </a:endParaRPr>
          </a:p>
        </p:txBody>
      </p:sp>
      <p:pic>
        <p:nvPicPr>
          <p:cNvPr id="4" name="Picture 3" descr="A person with a box and a person pointing&#10;&#10;Description automatically generated">
            <a:extLst>
              <a:ext uri="{FF2B5EF4-FFF2-40B4-BE49-F238E27FC236}">
                <a16:creationId xmlns:a16="http://schemas.microsoft.com/office/drawing/2014/main" id="{933CDA89-8842-D8B8-5524-75BA9B270D3D}"/>
              </a:ext>
            </a:extLst>
          </p:cNvPr>
          <p:cNvPicPr>
            <a:picLocks noChangeAspect="1"/>
          </p:cNvPicPr>
          <p:nvPr/>
        </p:nvPicPr>
        <p:blipFill>
          <a:blip r:embed="rId2"/>
          <a:srcRect l="9248" r="10902" b="1"/>
          <a:stretch/>
        </p:blipFill>
        <p:spPr>
          <a:xfrm>
            <a:off x="7675658" y="2093976"/>
            <a:ext cx="3941064" cy="4096512"/>
          </a:xfrm>
          <a:prstGeom prst="rect">
            <a:avLst/>
          </a:prstGeom>
        </p:spPr>
      </p:pic>
    </p:spTree>
    <p:extLst>
      <p:ext uri="{BB962C8B-B14F-4D97-AF65-F5344CB8AC3E}">
        <p14:creationId xmlns:p14="http://schemas.microsoft.com/office/powerpoint/2010/main" val="330187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100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100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nodeType="afterEffect">
                                  <p:stCondLst>
                                    <p:cond delay="100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572493" y="238539"/>
            <a:ext cx="11018520" cy="1434415"/>
          </a:xfrm>
        </p:spPr>
        <p:txBody>
          <a:bodyPr anchor="b">
            <a:normAutofit/>
          </a:bodyPr>
          <a:lstStyle/>
          <a:p>
            <a:r>
              <a:rPr lang="en-US" altLang="en-US" sz="5400">
                <a:ea typeface="ＭＳ Ｐゴシック" panose="020B0600070205080204" pitchFamily="34" charset="-128"/>
                <a:cs typeface="Calibri" panose="020F0502020204030204" pitchFamily="34" charset="0"/>
              </a:rPr>
              <a:t>2. Price</a:t>
            </a:r>
            <a:endParaRPr lang="en-US" sz="540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828525" y="2071316"/>
            <a:ext cx="6713552" cy="4119172"/>
          </a:xfrm>
        </p:spPr>
        <p:txBody>
          <a:bodyPr anchor="t">
            <a:normAutofit fontScale="92500" lnSpcReduction="20000"/>
          </a:bodyPr>
          <a:lstStyle/>
          <a:p>
            <a:pPr marL="0" indent="0">
              <a:buNone/>
            </a:pPr>
            <a:r>
              <a:rPr lang="en-US" sz="2600" b="1" dirty="0">
                <a:solidFill>
                  <a:srgbClr val="FF0000"/>
                </a:solidFill>
                <a:latin typeface="+mj-lt"/>
              </a:rPr>
              <a:t>Price</a:t>
            </a:r>
            <a:r>
              <a:rPr lang="en-US" sz="2600" dirty="0">
                <a:latin typeface="+mj-lt"/>
              </a:rPr>
              <a:t> refers to how much customers pay for each product so you still earn a profit.</a:t>
            </a:r>
          </a:p>
          <a:p>
            <a:r>
              <a:rPr lang="en-US" sz="2600" dirty="0">
                <a:latin typeface="+mj-lt"/>
              </a:rPr>
              <a:t>What is your cost to produce/buy the products</a:t>
            </a:r>
          </a:p>
          <a:p>
            <a:r>
              <a:rPr lang="en-US" sz="2600" dirty="0">
                <a:latin typeface="+mj-lt"/>
              </a:rPr>
              <a:t>How much will  you Mark it up</a:t>
            </a:r>
          </a:p>
          <a:p>
            <a:r>
              <a:rPr lang="en-US" sz="2600" dirty="0">
                <a:latin typeface="+mj-lt"/>
              </a:rPr>
              <a:t>Retail Price – What the consumer will pay</a:t>
            </a:r>
          </a:p>
          <a:p>
            <a:r>
              <a:rPr lang="en-US" sz="2600" dirty="0">
                <a:latin typeface="+mj-lt"/>
              </a:rPr>
              <a:t>Tier Pricing</a:t>
            </a:r>
          </a:p>
          <a:p>
            <a:r>
              <a:rPr lang="en-US" sz="2600" dirty="0">
                <a:latin typeface="+mj-lt"/>
              </a:rPr>
              <a:t>Subscription Pricing</a:t>
            </a:r>
          </a:p>
          <a:p>
            <a:r>
              <a:rPr lang="en-US" sz="2600" dirty="0">
                <a:latin typeface="+mj-lt"/>
              </a:rPr>
              <a:t>Will you package it with a Bonus</a:t>
            </a:r>
          </a:p>
          <a:p>
            <a:pPr marL="0" indent="0">
              <a:buNone/>
            </a:pPr>
            <a:endParaRPr lang="en-US" sz="2400" dirty="0">
              <a:latin typeface="+mj-lt"/>
            </a:endParaRPr>
          </a:p>
          <a:p>
            <a:pPr marL="0" indent="0">
              <a:buNone/>
            </a:pPr>
            <a:r>
              <a:rPr lang="en-US" altLang="en-US" sz="2400" dirty="0">
                <a:latin typeface="+mj-lt"/>
                <a:cs typeface="Arial" panose="020B0604020202020204" pitchFamily="34" charset="0"/>
              </a:rPr>
              <a:t>It is often the most flexible of the 4 P’s – the quickest element to change</a:t>
            </a:r>
          </a:p>
        </p:txBody>
      </p:sp>
      <p:pic>
        <p:nvPicPr>
          <p:cNvPr id="4" name="Picture 3">
            <a:extLst>
              <a:ext uri="{FF2B5EF4-FFF2-40B4-BE49-F238E27FC236}">
                <a16:creationId xmlns:a16="http://schemas.microsoft.com/office/drawing/2014/main" id="{6BFDC18F-ABC3-5E38-7DDD-BE47F4CB80E0}"/>
              </a:ext>
            </a:extLst>
          </p:cNvPr>
          <p:cNvPicPr>
            <a:picLocks noChangeAspect="1"/>
          </p:cNvPicPr>
          <p:nvPr/>
        </p:nvPicPr>
        <p:blipFill>
          <a:blip r:embed="rId2"/>
          <a:srcRect l="18705" r="11764" b="-1"/>
          <a:stretch/>
        </p:blipFill>
        <p:spPr>
          <a:xfrm>
            <a:off x="7675658" y="2093976"/>
            <a:ext cx="3941064" cy="4096512"/>
          </a:xfrm>
          <a:prstGeom prst="rect">
            <a:avLst/>
          </a:prstGeom>
        </p:spPr>
      </p:pic>
    </p:spTree>
    <p:extLst>
      <p:ext uri="{BB962C8B-B14F-4D97-AF65-F5344CB8AC3E}">
        <p14:creationId xmlns:p14="http://schemas.microsoft.com/office/powerpoint/2010/main" val="400815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27267</TotalTime>
  <Words>577</Words>
  <Application>Microsoft Office PowerPoint</Application>
  <PresentationFormat>Widescreen</PresentationFormat>
  <Paragraphs>81</Paragraphs>
  <Slides>15</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MS PGothic</vt:lpstr>
      <vt:lpstr>Arial</vt:lpstr>
      <vt:lpstr>Calibri</vt:lpstr>
      <vt:lpstr>Calibri Light</vt:lpstr>
      <vt:lpstr>DM Serif Text</vt:lpstr>
      <vt:lpstr>Google Sans</vt:lpstr>
      <vt:lpstr>proxima-nova</vt:lpstr>
      <vt:lpstr>Office Theme</vt:lpstr>
      <vt:lpstr>The Marketing Mix</vt:lpstr>
      <vt:lpstr>Assignment</vt:lpstr>
      <vt:lpstr>The Marketing Mix</vt:lpstr>
      <vt:lpstr>Marketing is Like a Recipe </vt:lpstr>
      <vt:lpstr>PowerPoint Presentation</vt:lpstr>
      <vt:lpstr>What is the Marketing Mix?</vt:lpstr>
      <vt:lpstr>4 Components of the Marketing Mix</vt:lpstr>
      <vt:lpstr>1. Product</vt:lpstr>
      <vt:lpstr>2. Price</vt:lpstr>
      <vt:lpstr>3. Place</vt:lpstr>
      <vt:lpstr>4. Promotion</vt:lpstr>
      <vt:lpstr>PowerPoint Presentation</vt:lpstr>
      <vt:lpstr>Assignment</vt:lpstr>
      <vt:lpstr>Assignment</vt:lpstr>
      <vt:lpstr>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Accounting</dc:title>
  <dc:creator>Microsoft Office User</dc:creator>
  <cp:lastModifiedBy>Cassie Vetter</cp:lastModifiedBy>
  <cp:revision>294</cp:revision>
  <dcterms:created xsi:type="dcterms:W3CDTF">2023-04-17T18:10:03Z</dcterms:created>
  <dcterms:modified xsi:type="dcterms:W3CDTF">2025-04-07T18:53:16Z</dcterms:modified>
</cp:coreProperties>
</file>